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30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Lato Black" panose="020F0502020204030203" pitchFamily="34" charset="0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4E60"/>
    <a:srgbClr val="CDCDCD"/>
    <a:srgbClr val="262626"/>
    <a:srgbClr val="7B7B7B"/>
    <a:srgbClr val="4ED8F8"/>
    <a:srgbClr val="31F77C"/>
    <a:srgbClr val="34F4EB"/>
    <a:srgbClr val="003E34"/>
    <a:srgbClr val="004D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22" autoAdjust="0"/>
    <p:restoredTop sz="90337" autoAdjust="0"/>
  </p:normalViewPr>
  <p:slideViewPr>
    <p:cSldViewPr snapToGrid="0" showGuides="1">
      <p:cViewPr>
        <p:scale>
          <a:sx n="20" d="100"/>
          <a:sy n="20" d="100"/>
        </p:scale>
        <p:origin x="336" y="432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hdphoto1.wdp>
</file>

<file path=ppt/media/image1.pn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03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12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emf"/><Relationship Id="rId15" Type="http://schemas.openxmlformats.org/officeDocument/2006/relationships/image" Target="../media/image12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5000"/>
                    </a14:imgEffect>
                  </a14:imgLayer>
                </a14:imgProps>
              </a:ext>
            </a:extLst>
          </a:blip>
          <a:srcRect/>
          <a:stretch>
            <a:fillRect l="20000" t="-13000" r="20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ilent presenter">
            <a:extLst>
              <a:ext uri="{FF2B5EF4-FFF2-40B4-BE49-F238E27FC236}">
                <a16:creationId xmlns:a16="http://schemas.microsoft.com/office/drawing/2014/main" id="{8002AEA8-8952-66D0-7BA2-18354DB1FCBD}"/>
              </a:ext>
            </a:extLst>
          </p:cNvPr>
          <p:cNvSpPr/>
          <p:nvPr/>
        </p:nvSpPr>
        <p:spPr>
          <a:xfrm>
            <a:off x="11571509" y="16946880"/>
            <a:ext cx="28154091" cy="15971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56265193" y="-8419227"/>
            <a:ext cx="9985073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12" name="silent presenter">
            <a:extLst>
              <a:ext uri="{FF2B5EF4-FFF2-40B4-BE49-F238E27FC236}">
                <a16:creationId xmlns:a16="http://schemas.microsoft.com/office/drawing/2014/main" id="{EC86DA8B-8163-4552-8FA4-435C18CFF2A9}"/>
              </a:ext>
            </a:extLst>
          </p:cNvPr>
          <p:cNvSpPr/>
          <p:nvPr/>
        </p:nvSpPr>
        <p:spPr>
          <a:xfrm>
            <a:off x="-1" y="0"/>
            <a:ext cx="11571511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91018" y="2094383"/>
            <a:ext cx="25976634" cy="10767172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2500" dirty="0">
                <a:solidFill>
                  <a:schemeClr val="bg1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The causes, prevalence, and consequences</a:t>
            </a:r>
            <a:r>
              <a:rPr lang="en-US" sz="12500" b="1" dirty="0">
                <a:solidFill>
                  <a:schemeClr val="bg1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of </a:t>
            </a:r>
            <a:r>
              <a:rPr lang="en-US" sz="12500" b="1" u="sng" dirty="0">
                <a:solidFill>
                  <a:schemeClr val="bg1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hypercapnic respiratory failure</a:t>
            </a:r>
            <a:r>
              <a:rPr lang="en-US" sz="12500" b="1" dirty="0">
                <a:solidFill>
                  <a:schemeClr val="bg1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are not well described. EHR data could help.</a:t>
            </a:r>
            <a:br>
              <a:rPr lang="en-US" sz="12500" dirty="0">
                <a:solidFill>
                  <a:schemeClr val="bg1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endParaRPr lang="en-US" sz="12500" dirty="0"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1015327" y="6603790"/>
            <a:ext cx="9563989" cy="30826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800" b="1" dirty="0">
                <a:latin typeface="Lato" panose="020F0502020204030203" pitchFamily="34" charset="0"/>
                <a:cs typeface="Segoe UI" panose="020B0502040204020203" pitchFamily="34" charset="0"/>
              </a:rPr>
              <a:t>WHY?</a:t>
            </a: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 The gold-standard test (ABG showing PaCO2 &gt; 45 mmHg) is unreliably obtained. </a:t>
            </a:r>
            <a:endParaRPr lang="en-US" sz="48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4800" b="1" dirty="0">
                <a:latin typeface="Lato" panose="020F0502020204030203" pitchFamily="34" charset="0"/>
                <a:cs typeface="Segoe UI" panose="020B0502040204020203" pitchFamily="34" charset="0"/>
              </a:rPr>
              <a:t>WHAT HAS BEEN DONE?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Prevalence ~= PE 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(150 per 100k/y)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Readmission ≥ CHF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 (23%, 30d)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Mortality ~= Cancer 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(~40% 1yr)</a:t>
            </a:r>
          </a:p>
          <a:p>
            <a:pPr>
              <a:lnSpc>
                <a:spcPct val="120000"/>
              </a:lnSpc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Yet, methods of identification select </a:t>
            </a:r>
            <a:r>
              <a:rPr lang="en-US" sz="4800" b="1" dirty="0">
                <a:latin typeface="Lato" panose="020F0502020204030203" pitchFamily="34" charset="0"/>
                <a:cs typeface="Segoe UI" panose="020B0502040204020203" pitchFamily="34" charset="0"/>
              </a:rPr>
              <a:t>very different</a:t>
            </a: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 patients. </a:t>
            </a: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8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40150290" y="17749698"/>
            <a:ext cx="8959771" cy="14461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Lato" panose="020F0502020204030203" pitchFamily="34" charset="0"/>
                <a:cs typeface="Segoe UI" panose="020B0502040204020203" pitchFamily="34" charset="0"/>
              </a:rPr>
              <a:t>COMPUTABLE PHENOTYPE:</a:t>
            </a: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 (operational case definition)</a:t>
            </a:r>
          </a:p>
          <a:p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- Efficacy trial: homogeneity, severity important</a:t>
            </a:r>
          </a:p>
          <a:p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- Epi; QI: sensitivity, representativeness</a:t>
            </a:r>
            <a:endParaRPr lang="en-US" sz="48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endParaRPr lang="en-US" sz="54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r>
              <a:rPr lang="en-US" sz="5400" b="1" dirty="0">
                <a:latin typeface="Lato" panose="020F0502020204030203" pitchFamily="34" charset="0"/>
                <a:cs typeface="Segoe UI" panose="020B0502040204020203" pitchFamily="34" charset="0"/>
              </a:rPr>
              <a:t>WHY IS THIS WORTH DOING?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Obesity, Opiates, Multimorbidity ↑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Common component causes? Unknown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Evidence: RCTs only of select subsets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Post-acute management?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Disorganized processes of care</a:t>
            </a:r>
          </a:p>
          <a:p>
            <a:pPr>
              <a:lnSpc>
                <a:spcPct val="120000"/>
              </a:lnSpc>
            </a:pPr>
            <a:r>
              <a:rPr lang="en-US" sz="4800" b="1" dirty="0">
                <a:latin typeface="Lato" panose="020F0502020204030203" pitchFamily="34" charset="0"/>
                <a:cs typeface="Segoe UI" panose="020B0502040204020203" pitchFamily="34" charset="0"/>
              </a:rPr>
              <a:t>Evidence needed to improve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6936172" y="29408785"/>
            <a:ext cx="1297464" cy="0"/>
          </a:xfrm>
          <a:prstGeom prst="straightConnector1">
            <a:avLst/>
          </a:prstGeom>
          <a:ln w="66675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8">
            <a:extLst>
              <a:ext uri="{FF2B5EF4-FFF2-40B4-BE49-F238E27FC236}">
                <a16:creationId xmlns:a16="http://schemas.microsoft.com/office/drawing/2014/main" id="{C1210836-80D5-470E-883D-041B85957069}"/>
              </a:ext>
            </a:extLst>
          </p:cNvPr>
          <p:cNvSpPr/>
          <p:nvPr/>
        </p:nvSpPr>
        <p:spPr>
          <a:xfrm>
            <a:off x="1568455" y="3652878"/>
            <a:ext cx="794104" cy="738508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bg1"/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1169537" y="3084037"/>
            <a:ext cx="751732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Wayne Richards BS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Jeanette Brown MD PhD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Ram Gouripeddi MBBS MS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latin typeface="Lato" panose="020F0502020204030203" pitchFamily="34" charset="0"/>
                <a:cs typeface="Segoe UI" panose="020B0502040204020203" pitchFamily="34" charset="0"/>
              </a:rPr>
              <a:t>Krishna Sundar MD</a:t>
            </a:r>
            <a:endParaRPr lang="en-US" sz="4400" b="1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7BBA2FEC-9434-814B-8C13-04254FD718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0954" y="1278423"/>
            <a:ext cx="7404100" cy="1943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BF5DDFE-400C-6BBD-58EA-8C5CC72A18DE}"/>
              </a:ext>
            </a:extLst>
          </p:cNvPr>
          <p:cNvSpPr/>
          <p:nvPr/>
        </p:nvSpPr>
        <p:spPr>
          <a:xfrm>
            <a:off x="1169537" y="774250"/>
            <a:ext cx="1670876" cy="1590801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E763E7-C2DA-BF7D-BDC0-31949B8ADBF3}"/>
              </a:ext>
            </a:extLst>
          </p:cNvPr>
          <p:cNvSpPr/>
          <p:nvPr/>
        </p:nvSpPr>
        <p:spPr>
          <a:xfrm>
            <a:off x="2987437" y="695663"/>
            <a:ext cx="5109091" cy="14866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PRESENTER:</a:t>
            </a:r>
            <a:r>
              <a:rPr lang="en-US" sz="3600" b="1" dirty="0">
                <a:highlight>
                  <a:srgbClr val="FFFFFF"/>
                </a:highlight>
                <a:latin typeface="Lato" panose="020F0502020204030203" pitchFamily="34" charset="0"/>
                <a:cs typeface="Segoe UI" panose="020B0502040204020203" pitchFamily="34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4400" b="1" dirty="0">
                <a:highlight>
                  <a:srgbClr val="FFFFFF"/>
                </a:highlight>
                <a:latin typeface="Lato" panose="020F0502020204030203" pitchFamily="34" charset="0"/>
                <a:cs typeface="Segoe UI" panose="020B0502040204020203" pitchFamily="34" charset="0"/>
              </a:rPr>
              <a:t>Brian W Locke, MD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8BB00C6-6A8C-37D6-083A-C60A18A8154F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648" r="18062" b="18260"/>
          <a:stretch/>
        </p:blipFill>
        <p:spPr>
          <a:xfrm>
            <a:off x="39725600" y="4276132"/>
            <a:ext cx="9220200" cy="2480268"/>
          </a:xfrm>
          <a:prstGeom prst="rect">
            <a:avLst/>
          </a:prstGeom>
        </p:spPr>
      </p:pic>
      <p:pic>
        <p:nvPicPr>
          <p:cNvPr id="3074" name="Picture 2" descr="College Receives Fourth NIH Training Grant in the Life Sciences | College  of Computer, Mathematical, and Natural Sciences">
            <a:extLst>
              <a:ext uri="{FF2B5EF4-FFF2-40B4-BE49-F238E27FC236}">
                <a16:creationId xmlns:a16="http://schemas.microsoft.com/office/drawing/2014/main" id="{687DCB17-E1F2-F9D4-DA94-EACDCEF31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3239" y="7200865"/>
            <a:ext cx="2616200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Graphic 18">
            <a:extLst>
              <a:ext uri="{FF2B5EF4-FFF2-40B4-BE49-F238E27FC236}">
                <a16:creationId xmlns:a16="http://schemas.microsoft.com/office/drawing/2014/main" id="{D36ECDC4-BFB5-502A-3774-A7A6A867AC0C}"/>
              </a:ext>
            </a:extLst>
          </p:cNvPr>
          <p:cNvSpPr/>
          <p:nvPr/>
        </p:nvSpPr>
        <p:spPr>
          <a:xfrm>
            <a:off x="576997" y="3333591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CDBD27-5B90-36A8-DFC1-FB57199EC03B}"/>
              </a:ext>
            </a:extLst>
          </p:cNvPr>
          <p:cNvSpPr txBox="1"/>
          <p:nvPr/>
        </p:nvSpPr>
        <p:spPr>
          <a:xfrm>
            <a:off x="42900384" y="7292211"/>
            <a:ext cx="64772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Ruth L. Kirschstein National Research Service Award 5T32HL105321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8844D3-A1B5-346C-FC71-607E9B1EC81F}"/>
              </a:ext>
            </a:extLst>
          </p:cNvPr>
          <p:cNvSpPr txBox="1"/>
          <p:nvPr/>
        </p:nvSpPr>
        <p:spPr>
          <a:xfrm>
            <a:off x="11898013" y="16841518"/>
            <a:ext cx="27243811" cy="2993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en-US" sz="6600" b="1" dirty="0">
                <a:latin typeface="Lato" panose="020F0502020204030203" pitchFamily="34" charset="0"/>
                <a:cs typeface="Segoe UI" panose="020B0502040204020203" pitchFamily="34" charset="0"/>
              </a:rPr>
              <a:t>HOW CAN WE BETTER IDENTIFY PATIENTS WITH HYPERCAPNIA?</a:t>
            </a:r>
            <a:endParaRPr lang="en-US" sz="48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4800" b="1" dirty="0">
                <a:solidFill>
                  <a:srgbClr val="8C1616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	1. Validate Traditional Data-Points</a:t>
            </a:r>
          </a:p>
        </p:txBody>
      </p:sp>
      <p:pic>
        <p:nvPicPr>
          <p:cNvPr id="30" name="Picture 29" descr="Diagram, venn diagram&#10;&#10;Description automatically generated">
            <a:extLst>
              <a:ext uri="{FF2B5EF4-FFF2-40B4-BE49-F238E27FC236}">
                <a16:creationId xmlns:a16="http://schemas.microsoft.com/office/drawing/2014/main" id="{CE20B9FB-743D-7FA8-1372-F70EFC5C2B0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70" y="16579379"/>
            <a:ext cx="11314707" cy="8486030"/>
          </a:xfrm>
          <a:prstGeom prst="rect">
            <a:avLst/>
          </a:prstGeom>
        </p:spPr>
      </p:pic>
      <p:graphicFrame>
        <p:nvGraphicFramePr>
          <p:cNvPr id="31" name="Table 3">
            <a:extLst>
              <a:ext uri="{FF2B5EF4-FFF2-40B4-BE49-F238E27FC236}">
                <a16:creationId xmlns:a16="http://schemas.microsoft.com/office/drawing/2014/main" id="{BF28773B-B9F9-9727-DDC8-B709BC936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6833637"/>
              </p:ext>
            </p:extLst>
          </p:nvPr>
        </p:nvGraphicFramePr>
        <p:xfrm>
          <a:off x="649775" y="24690558"/>
          <a:ext cx="10656373" cy="69543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73625">
                  <a:extLst>
                    <a:ext uri="{9D8B030D-6E8A-4147-A177-3AD203B41FA5}">
                      <a16:colId xmlns:a16="http://schemas.microsoft.com/office/drawing/2014/main" val="2368539964"/>
                    </a:ext>
                  </a:extLst>
                </a:gridCol>
                <a:gridCol w="2876363">
                  <a:extLst>
                    <a:ext uri="{9D8B030D-6E8A-4147-A177-3AD203B41FA5}">
                      <a16:colId xmlns:a16="http://schemas.microsoft.com/office/drawing/2014/main" val="1001858365"/>
                    </a:ext>
                  </a:extLst>
                </a:gridCol>
                <a:gridCol w="2478808">
                  <a:extLst>
                    <a:ext uri="{9D8B030D-6E8A-4147-A177-3AD203B41FA5}">
                      <a16:colId xmlns:a16="http://schemas.microsoft.com/office/drawing/2014/main" val="1136468170"/>
                    </a:ext>
                  </a:extLst>
                </a:gridCol>
                <a:gridCol w="2327577">
                  <a:extLst>
                    <a:ext uri="{9D8B030D-6E8A-4147-A177-3AD203B41FA5}">
                      <a16:colId xmlns:a16="http://schemas.microsoft.com/office/drawing/2014/main" val="1386836900"/>
                    </a:ext>
                  </a:extLst>
                </a:gridCol>
              </a:tblGrid>
              <a:tr h="1065638">
                <a:tc>
                  <a:txBody>
                    <a:bodyPr/>
                    <a:lstStyle/>
                    <a:p>
                      <a:endParaRPr lang="en-US" sz="30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ABG </a:t>
                      </a:r>
                    </a:p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Group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ICD </a:t>
                      </a:r>
                    </a:p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Group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NIV </a:t>
                      </a:r>
                    </a:p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Group</a:t>
                      </a: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636115656"/>
                  </a:ext>
                </a:extLst>
              </a:tr>
              <a:tr h="602317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Age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62</a:t>
                      </a:r>
                      <a:r>
                        <a:rPr lang="en-US" sz="3000" b="0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</a:t>
                      </a:r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18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65</a:t>
                      </a:r>
                      <a:r>
                        <a:rPr lang="en-US" sz="3000" b="1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±16</a:t>
                      </a:r>
                      <a:endParaRPr lang="en-US" sz="30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62</a:t>
                      </a:r>
                      <a:r>
                        <a:rPr lang="en-US" sz="3000" b="0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±17</a:t>
                      </a:r>
                      <a:endParaRPr lang="en-US" sz="30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1654998445"/>
                  </a:ext>
                </a:extLst>
              </a:tr>
              <a:tr h="602317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Female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46%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51%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42%</a:t>
                      </a: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726525723"/>
                  </a:ext>
                </a:extLst>
              </a:tr>
              <a:tr h="602317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white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66%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71%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65%</a:t>
                      </a: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1612187893"/>
                  </a:ext>
                </a:extLst>
              </a:tr>
              <a:tr h="602317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Black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18%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19%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17%</a:t>
                      </a: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1875949414"/>
                  </a:ext>
                </a:extLst>
              </a:tr>
              <a:tr h="602317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BMI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30.4</a:t>
                      </a:r>
                      <a:r>
                        <a:rPr lang="en-US" sz="3000" b="0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±8.3</a:t>
                      </a:r>
                      <a:endParaRPr lang="en-US" sz="30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33.1</a:t>
                      </a:r>
                      <a:r>
                        <a:rPr lang="en-US" sz="3000" b="1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±10.3</a:t>
                      </a:r>
                      <a:endParaRPr lang="en-US" sz="3000" b="1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29.1</a:t>
                      </a:r>
                      <a:r>
                        <a:rPr lang="en-US" sz="3000" b="0" i="0" kern="1200" dirty="0">
                          <a:solidFill>
                            <a:schemeClr val="tx1"/>
                          </a:solidFill>
                          <a:effectLst/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±8.2</a:t>
                      </a:r>
                      <a:endParaRPr lang="en-US" sz="3000" dirty="0"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3955654561"/>
                  </a:ext>
                </a:extLst>
              </a:tr>
              <a:tr h="602317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with CHF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37%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30%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19%</a:t>
                      </a: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692822363"/>
                  </a:ext>
                </a:extLst>
              </a:tr>
              <a:tr h="602317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with COPD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31%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30%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14%</a:t>
                      </a: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326927540"/>
                  </a:ext>
                </a:extLst>
              </a:tr>
              <a:tr h="602317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Opiate UD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6%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3%</a:t>
                      </a: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1665225225"/>
                  </a:ext>
                </a:extLst>
              </a:tr>
              <a:tr h="1070143"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% Sleep Apnea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23%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24%</a:t>
                      </a:r>
                    </a:p>
                  </a:txBody>
                  <a:tcPr marL="138996" marR="138996" marT="69498" marB="69498"/>
                </a:tc>
                <a:tc>
                  <a:txBody>
                    <a:bodyPr/>
                    <a:lstStyle/>
                    <a:p>
                      <a:r>
                        <a:rPr lang="en-US" sz="3000" b="1" dirty="0"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10%</a:t>
                      </a:r>
                    </a:p>
                  </a:txBody>
                  <a:tcPr marL="138996" marR="138996" marT="69498" marB="69498"/>
                </a:tc>
                <a:extLst>
                  <a:ext uri="{0D108BD9-81ED-4DB2-BD59-A6C34878D82A}">
                    <a16:rowId xmlns:a16="http://schemas.microsoft.com/office/drawing/2014/main" val="1459063193"/>
                  </a:ext>
                </a:extLst>
              </a:tr>
            </a:tbl>
          </a:graphicData>
        </a:graphic>
      </p:graphicFrame>
      <p:pic>
        <p:nvPicPr>
          <p:cNvPr id="34" name="Picture 33">
            <a:extLst>
              <a:ext uri="{FF2B5EF4-FFF2-40B4-BE49-F238E27FC236}">
                <a16:creationId xmlns:a16="http://schemas.microsoft.com/office/drawing/2014/main" id="{7CD9145F-F37B-1E1E-AD8F-FCB306032F9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708405" y="20031469"/>
            <a:ext cx="6437392" cy="1401204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1A6FD3A-A8AB-865E-3762-6E37A5C90C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346842" y="20076784"/>
            <a:ext cx="9204605" cy="614207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CD36909A-E074-140D-21DD-5204830875E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231458" y="26218858"/>
            <a:ext cx="9204605" cy="6142075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2342AF9-8CFE-92C6-F021-B1AB7CC5F2D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0055772" y="11705525"/>
            <a:ext cx="8670413" cy="2965207"/>
          </a:xfrm>
          <a:prstGeom prst="rect">
            <a:avLst/>
          </a:prstGeom>
        </p:spPr>
      </p:pic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C0A5890A-66AC-764C-8EFE-BC4E41B7DF0C}"/>
              </a:ext>
            </a:extLst>
          </p:cNvPr>
          <p:cNvSpPr/>
          <p:nvPr/>
        </p:nvSpPr>
        <p:spPr>
          <a:xfrm>
            <a:off x="39795965" y="14670732"/>
            <a:ext cx="9434329" cy="175432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925,512 patients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70 Healthcare organizations since 2017.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20 gigabytes of data (billions of data points)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8E7E3A5-3053-FCB0-1976-3354B27D1BEB}"/>
              </a:ext>
            </a:extLst>
          </p:cNvPr>
          <p:cNvSpPr txBox="1"/>
          <p:nvPr/>
        </p:nvSpPr>
        <p:spPr>
          <a:xfrm>
            <a:off x="39911092" y="10478373"/>
            <a:ext cx="89597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8C1616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METHODS:</a:t>
            </a:r>
            <a:endParaRPr lang="en-US" sz="4800" b="1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5DABA15-EA92-B17C-B16A-536B8E80E959}"/>
              </a:ext>
            </a:extLst>
          </p:cNvPr>
          <p:cNvSpPr txBox="1"/>
          <p:nvPr/>
        </p:nvSpPr>
        <p:spPr>
          <a:xfrm>
            <a:off x="24972911" y="18920416"/>
            <a:ext cx="115715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8C1616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2. Principal Component Analysis</a:t>
            </a:r>
            <a:endParaRPr lang="en-US" sz="4800" b="1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0F866D7E-DC33-F8A3-1B2C-1B0CCC5F076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492381" y="20115637"/>
            <a:ext cx="6502400" cy="62103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B119F4FC-F3C1-20C9-A056-B88BACCB8DD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187376" y="21559769"/>
            <a:ext cx="6160399" cy="473653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F2831633-505A-BB0A-0C60-C52A75307890}"/>
              </a:ext>
            </a:extLst>
          </p:cNvPr>
          <p:cNvSpPr txBox="1"/>
          <p:nvPr/>
        </p:nvSpPr>
        <p:spPr>
          <a:xfrm>
            <a:off x="24991311" y="26826547"/>
            <a:ext cx="139327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8C1616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3. Propose and Evaluate Computable Phenotype(s)</a:t>
            </a:r>
          </a:p>
          <a:p>
            <a:r>
              <a:rPr lang="en-US" sz="4800" b="1" dirty="0">
                <a:solidFill>
                  <a:srgbClr val="8C1616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 </a:t>
            </a:r>
            <a:r>
              <a:rPr lang="en-US" sz="4800" dirty="0">
                <a:latin typeface="Lato" panose="020F0502020204030203" pitchFamily="34" charset="0"/>
                <a:cs typeface="Segoe UI" panose="020B0502040204020203" pitchFamily="34" charset="0"/>
              </a:rPr>
              <a:t>Disorganized processes of care</a:t>
            </a:r>
            <a:endParaRPr lang="en-US" sz="4800" b="1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pic>
        <p:nvPicPr>
          <p:cNvPr id="45" name="Content Placeholder 3">
            <a:extLst>
              <a:ext uri="{FF2B5EF4-FFF2-40B4-BE49-F238E27FC236}">
                <a16:creationId xmlns:a16="http://schemas.microsoft.com/office/drawing/2014/main" id="{7879BBA1-0598-8B68-7CFD-2773E0C56DA2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b="19694"/>
          <a:stretch/>
        </p:blipFill>
        <p:spPr>
          <a:xfrm>
            <a:off x="22334019" y="28501570"/>
            <a:ext cx="17410978" cy="3218241"/>
          </a:xfrm>
          <a:prstGeom prst="rect">
            <a:avLst/>
          </a:prstGeom>
        </p:spPr>
      </p:pic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B2917D6E-C0B5-BD9A-78AE-69A2FDBEDF12}"/>
              </a:ext>
            </a:extLst>
          </p:cNvPr>
          <p:cNvSpPr/>
          <p:nvPr/>
        </p:nvSpPr>
        <p:spPr>
          <a:xfrm>
            <a:off x="30180225" y="31064839"/>
            <a:ext cx="9545375" cy="37976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400" dirty="0">
                <a:solidFill>
                  <a:schemeClr val="tx1">
                    <a:alpha val="56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Alzoubi et al. Electronics 2019 doi:10.3390/electronics8111235 </a:t>
            </a:r>
          </a:p>
        </p:txBody>
      </p:sp>
    </p:spTree>
    <p:extLst>
      <p:ext uri="{BB962C8B-B14F-4D97-AF65-F5344CB8AC3E}">
        <p14:creationId xmlns:p14="http://schemas.microsoft.com/office/powerpoint/2010/main" val="3338587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327</Words>
  <Application>Microsoft Macintosh PowerPoint</Application>
  <PresentationFormat>Custom</PresentationFormat>
  <Paragraphs>107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Arial</vt:lpstr>
      <vt:lpstr>Calibri Light</vt:lpstr>
      <vt:lpstr>Lato Black</vt:lpstr>
      <vt:lpstr>Lato</vt:lpstr>
      <vt:lpstr>Office Theme</vt:lpstr>
      <vt:lpstr>The causes, prevalence, and consequences of hypercapnic respiratory failure are not well described. EHR data could help.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</dc:title>
  <dc:creator>Morrison, Mike</dc:creator>
  <cp:lastModifiedBy>BRIAN LOCKE</cp:lastModifiedBy>
  <cp:revision>89</cp:revision>
  <dcterms:created xsi:type="dcterms:W3CDTF">2019-07-02T13:39:34Z</dcterms:created>
  <dcterms:modified xsi:type="dcterms:W3CDTF">2022-11-16T21:08:17Z</dcterms:modified>
</cp:coreProperties>
</file>